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69" r:id="rId3"/>
    <p:sldId id="270" r:id="rId4"/>
    <p:sldId id="271" r:id="rId5"/>
    <p:sldId id="272" r:id="rId6"/>
    <p:sldId id="273" r:id="rId7"/>
    <p:sldId id="275" r:id="rId8"/>
    <p:sldId id="274" r:id="rId9"/>
    <p:sldId id="27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86370"/>
  </p:normalViewPr>
  <p:slideViewPr>
    <p:cSldViewPr snapToGrid="0" snapToObjects="1">
      <p:cViewPr varScale="1">
        <p:scale>
          <a:sx n="110" d="100"/>
          <a:sy n="110" d="100"/>
        </p:scale>
        <p:origin x="96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18/02/2025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2138626"/>
            <a:ext cx="11465492" cy="2102070"/>
          </a:xfrm>
        </p:spPr>
        <p:txBody>
          <a:bodyPr>
            <a:normAutofit/>
          </a:bodyPr>
          <a:lstStyle/>
          <a:p>
            <a:r>
              <a:rPr lang="en-GB" sz="4400" dirty="0"/>
              <a:t>Focus Group - Introduction</a:t>
            </a:r>
            <a:br>
              <a:rPr lang="en-GB" sz="4400" dirty="0"/>
            </a:br>
            <a:r>
              <a:rPr lang="en-US" sz="3200" dirty="0"/>
              <a:t> </a:t>
            </a:r>
            <a:endParaRPr lang="en-GB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36274"/>
            <a:ext cx="11465492" cy="2594905"/>
          </a:xfrm>
        </p:spPr>
        <p:txBody>
          <a:bodyPr>
            <a:normAutofit/>
          </a:bodyPr>
          <a:lstStyle/>
          <a:p>
            <a:r>
              <a:rPr lang="en-GB" dirty="0"/>
              <a:t>Dr Karen Lumsden</a:t>
            </a:r>
            <a:br>
              <a:rPr lang="en-GB" dirty="0"/>
            </a:br>
            <a:endParaRPr lang="en-GB" dirty="0"/>
          </a:p>
          <a:p>
            <a:endParaRPr lang="en-GB" dirty="0"/>
          </a:p>
          <a:p>
            <a:r>
              <a:rPr lang="en-GB" sz="1600" dirty="0"/>
              <a:t>Full resource, see: https://www.ncrm.ac.uk/resources/online/all/?id=20852</a:t>
            </a:r>
          </a:p>
          <a:p>
            <a:endParaRPr lang="en-GB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284A-AF66-5934-B1DC-26D2E42FD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53962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6AD3F-3C76-2453-1B73-FB811C071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1664947"/>
            <a:ext cx="5618968" cy="4049326"/>
          </a:xfrm>
        </p:spPr>
        <p:txBody>
          <a:bodyPr>
            <a:normAutofit/>
          </a:bodyPr>
          <a:lstStyle/>
          <a:p>
            <a:r>
              <a:rPr lang="en-US" sz="2600" dirty="0"/>
              <a:t>Focus groups are a qualitative method</a:t>
            </a:r>
          </a:p>
          <a:p>
            <a:r>
              <a:rPr lang="en-US" sz="2600" dirty="0"/>
              <a:t>They are used to obtain a wide variety of views or opinions </a:t>
            </a:r>
          </a:p>
          <a:p>
            <a:r>
              <a:rPr lang="en-US" sz="2600"/>
              <a:t>Participants are selected </a:t>
            </a:r>
            <a:r>
              <a:rPr lang="en-US" sz="2600" dirty="0"/>
              <a:t>based on their knowledge or experience</a:t>
            </a:r>
          </a:p>
          <a:p>
            <a:r>
              <a:rPr lang="en-US" sz="2600" dirty="0"/>
              <a:t>The interactions that take place between focus group participants are an important part of the context of data generation</a:t>
            </a:r>
          </a:p>
        </p:txBody>
      </p:sp>
      <p:pic>
        <p:nvPicPr>
          <p:cNvPr id="5" name="Picture 4" descr="A group of wooden letters on a wood surface&#10;&#10;AI-generated content may be incorrect.">
            <a:extLst>
              <a:ext uri="{FF2B5EF4-FFF2-40B4-BE49-F238E27FC236}">
                <a16:creationId xmlns:a16="http://schemas.microsoft.com/office/drawing/2014/main" id="{C525CE9C-B209-4CCA-D89B-F58C28E396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948" b="-3"/>
          <a:stretch/>
        </p:blipFill>
        <p:spPr>
          <a:xfrm>
            <a:off x="6197252" y="1664947"/>
            <a:ext cx="5631494" cy="4049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6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B25D5-9923-EC8A-F23D-FAA959927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80083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Designing your focus groups</a:t>
            </a:r>
          </a:p>
        </p:txBody>
      </p:sp>
      <p:pic>
        <p:nvPicPr>
          <p:cNvPr id="5" name="Picture 4" descr="A group of people standing around a whiteboard&#10;&#10;AI-generated content may be incorrect.">
            <a:extLst>
              <a:ext uri="{FF2B5EF4-FFF2-40B4-BE49-F238E27FC236}">
                <a16:creationId xmlns:a16="http://schemas.microsoft.com/office/drawing/2014/main" id="{5635466C-FA5E-4C8F-71CB-A24569B5DB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76"/>
          <a:stretch/>
        </p:blipFill>
        <p:spPr>
          <a:xfrm>
            <a:off x="363254" y="1691068"/>
            <a:ext cx="5618968" cy="4049326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0690E-860D-31BC-6EAB-5CD35C643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1691068"/>
            <a:ext cx="5631494" cy="4049326"/>
          </a:xfrm>
        </p:spPr>
        <p:txBody>
          <a:bodyPr>
            <a:normAutofit/>
          </a:bodyPr>
          <a:lstStyle/>
          <a:p>
            <a:r>
              <a:rPr lang="en-US" sz="2000"/>
              <a:t>Focus groups typically involve between 4 and 12 participants</a:t>
            </a:r>
          </a:p>
          <a:p>
            <a:r>
              <a:rPr lang="en-US" sz="2000"/>
              <a:t>Usually groups of strangers, but can be run with groups who already know each other (i.e. coworkers in an organization)</a:t>
            </a:r>
          </a:p>
          <a:p>
            <a:r>
              <a:rPr lang="en-US" sz="2000"/>
              <a:t>Often include payment and/or incentivization</a:t>
            </a:r>
          </a:p>
          <a:p>
            <a:r>
              <a:rPr lang="en-US" sz="2000"/>
              <a:t>Consider how to build rapport and make it a supportive space for participants</a:t>
            </a:r>
          </a:p>
          <a:p>
            <a:r>
              <a:rPr lang="en-US" sz="2000"/>
              <a:t>Number of focus groups in one study varies (between 1-20)</a:t>
            </a:r>
          </a:p>
          <a:p>
            <a:r>
              <a:rPr lang="en-US" sz="2000"/>
              <a:t>Group composition must be carefully considered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920924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E25D9-84EE-4B82-0DD2-8F974D6D0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14922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sz="3300"/>
              <a:t>Focus group agenda, focusing activities and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1791-0E88-B113-30AA-9FCDD146F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1725907"/>
            <a:ext cx="5618968" cy="4049326"/>
          </a:xfrm>
        </p:spPr>
        <p:txBody>
          <a:bodyPr>
            <a:normAutofit/>
          </a:bodyPr>
          <a:lstStyle/>
          <a:p>
            <a:r>
              <a:rPr lang="en-US" sz="2200" dirty="0"/>
              <a:t>Focus group questions are usually open and exploratory</a:t>
            </a:r>
          </a:p>
          <a:p>
            <a:r>
              <a:rPr lang="en-US" sz="2200" dirty="0"/>
              <a:t>Option to include focusing exercises or activities for participants to engage in</a:t>
            </a:r>
          </a:p>
          <a:p>
            <a:r>
              <a:rPr lang="en-US" sz="2200"/>
              <a:t>Examples: </a:t>
            </a:r>
            <a:r>
              <a:rPr lang="en-US" sz="2200" dirty="0"/>
              <a:t>card-sorting, polls, coming to a consensus, problem-solving, feedback on products, timelines, mind-maps</a:t>
            </a:r>
            <a:r>
              <a:rPr lang="en-US" sz="2200"/>
              <a:t>, white-boards</a:t>
            </a:r>
            <a:endParaRPr lang="en-US" sz="2200" dirty="0"/>
          </a:p>
          <a:p>
            <a:r>
              <a:rPr lang="en-US" sz="2200" dirty="0"/>
              <a:t>Consider how to build rapport at the start of the focus group (i.e. ice-breakers and/or introductions)</a:t>
            </a:r>
          </a:p>
        </p:txBody>
      </p:sp>
      <p:pic>
        <p:nvPicPr>
          <p:cNvPr id="5" name="Picture 4" descr="A group of people sitting around a table&#10;&#10;AI-generated content may be incorrect.">
            <a:extLst>
              <a:ext uri="{FF2B5EF4-FFF2-40B4-BE49-F238E27FC236}">
                <a16:creationId xmlns:a16="http://schemas.microsoft.com/office/drawing/2014/main" id="{5AC03091-C23D-418D-EDA9-A17A29812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965" y="1725907"/>
            <a:ext cx="4462067" cy="4049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052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3F34-62B9-878A-2CA6-2C82DFA13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45253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Moderating focus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3DEE1-F9A0-7CEF-F13F-2ABF93B58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1656238"/>
            <a:ext cx="5618968" cy="4049326"/>
          </a:xfrm>
        </p:spPr>
        <p:txBody>
          <a:bodyPr>
            <a:normAutofit/>
          </a:bodyPr>
          <a:lstStyle/>
          <a:p>
            <a:r>
              <a:rPr lang="en-US" sz="2400"/>
              <a:t>Effective moderation is key in ensuring a successful focus group discussion</a:t>
            </a:r>
          </a:p>
          <a:p>
            <a:r>
              <a:rPr lang="en-US" sz="2400"/>
              <a:t>Encourage group interactions and keep the discussion on track</a:t>
            </a:r>
          </a:p>
          <a:p>
            <a:r>
              <a:rPr lang="en-US" sz="2400"/>
              <a:t>Moderating styles can vary</a:t>
            </a:r>
          </a:p>
          <a:p>
            <a:r>
              <a:rPr lang="en-US" sz="2400"/>
              <a:t>Pay attention to group dynamics</a:t>
            </a:r>
          </a:p>
          <a:p>
            <a:r>
              <a:rPr lang="en-US" sz="2400"/>
              <a:t>May need more than one moderator</a:t>
            </a:r>
          </a:p>
          <a:p>
            <a:r>
              <a:rPr lang="en-US" sz="2400"/>
              <a:t>Record the discussion and take notes on observations</a:t>
            </a:r>
          </a:p>
        </p:txBody>
      </p:sp>
      <p:pic>
        <p:nvPicPr>
          <p:cNvPr id="5" name="Picture 4" descr="A person standing in front of a whiteboard with a group of people sitting in chairs&#10;&#10;AI-generated content may be incorrect.">
            <a:extLst>
              <a:ext uri="{FF2B5EF4-FFF2-40B4-BE49-F238E27FC236}">
                <a16:creationId xmlns:a16="http://schemas.microsoft.com/office/drawing/2014/main" id="{506B9C1C-2452-7C4B-1C10-7C9B2221DE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169"/>
          <a:stretch/>
        </p:blipFill>
        <p:spPr>
          <a:xfrm>
            <a:off x="6197252" y="1656238"/>
            <a:ext cx="5631494" cy="4049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9045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B11A-7CED-167A-39BC-086C1B50C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62671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Online focus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ABE77-0786-F6B1-3B08-BEE27D78F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1673656"/>
            <a:ext cx="5618968" cy="4049326"/>
          </a:xfrm>
        </p:spPr>
        <p:txBody>
          <a:bodyPr>
            <a:normAutofit/>
          </a:bodyPr>
          <a:lstStyle/>
          <a:p>
            <a:r>
              <a:rPr lang="en-US" sz="2000"/>
              <a:t>Can widen the pool of available participants (i.e. geographically)</a:t>
            </a:r>
          </a:p>
          <a:p>
            <a:r>
              <a:rPr lang="en-US" sz="2000"/>
              <a:t>Principles and purposes of online focus groups are the same as offline</a:t>
            </a:r>
          </a:p>
          <a:p>
            <a:r>
              <a:rPr lang="en-US" sz="2000"/>
              <a:t>But must consider any differences in terms of methodology, practicalities and ethics</a:t>
            </a:r>
          </a:p>
          <a:p>
            <a:r>
              <a:rPr lang="en-US" sz="2000"/>
              <a:t>Asynchronous: text-based discussions on chat forums or WhatsApp</a:t>
            </a:r>
          </a:p>
          <a:p>
            <a:r>
              <a:rPr lang="en-US" sz="2000"/>
              <a:t>Synchronous: audio-visual conferencing technologies such as Zoom or Microsoft Teams</a:t>
            </a:r>
          </a:p>
        </p:txBody>
      </p:sp>
      <p:pic>
        <p:nvPicPr>
          <p:cNvPr id="5" name="Picture 4" descr="A person looking at a computer screen&#10;&#10;AI-generated content may be incorrect.">
            <a:extLst>
              <a:ext uri="{FF2B5EF4-FFF2-40B4-BE49-F238E27FC236}">
                <a16:creationId xmlns:a16="http://schemas.microsoft.com/office/drawing/2014/main" id="{BEBA12A1-ECEB-6C7D-B9F8-7CC8070842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169"/>
          <a:stretch/>
        </p:blipFill>
        <p:spPr>
          <a:xfrm>
            <a:off x="6197252" y="1673656"/>
            <a:ext cx="5631494" cy="4049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440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BBB71-6055-E75D-09D6-EACB8C1D5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53962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 err="1"/>
              <a:t>Analysing</a:t>
            </a:r>
            <a:r>
              <a:rPr lang="en-US" dirty="0"/>
              <a:t> focus group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C20C0-8A0D-84E9-E90E-DA23715B7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1664947"/>
            <a:ext cx="5732746" cy="4049326"/>
          </a:xfrm>
        </p:spPr>
        <p:txBody>
          <a:bodyPr>
            <a:normAutofit/>
          </a:bodyPr>
          <a:lstStyle/>
          <a:p>
            <a:r>
              <a:rPr lang="en-US" sz="2600"/>
              <a:t>Focus groups generate data which is different from individual interview data</a:t>
            </a:r>
          </a:p>
          <a:p>
            <a:r>
              <a:rPr lang="en-US" sz="2600" err="1"/>
              <a:t>Analyse</a:t>
            </a:r>
            <a:r>
              <a:rPr lang="en-US" sz="2600"/>
              <a:t> data within context of each focus group discussion</a:t>
            </a:r>
          </a:p>
          <a:p>
            <a:r>
              <a:rPr lang="en-US" sz="2600"/>
              <a:t>Avoid separating out individual statements or views from the focus group and presenting them as such</a:t>
            </a:r>
          </a:p>
          <a:p>
            <a:r>
              <a:rPr lang="en-US" sz="2600"/>
              <a:t>Each focus group is a ‘unit of data’</a:t>
            </a:r>
          </a:p>
        </p:txBody>
      </p:sp>
      <p:pic>
        <p:nvPicPr>
          <p:cNvPr id="5" name="Picture 4" descr="A person drawing a group of people&#10;&#10;AI-generated content may be incorrect.">
            <a:extLst>
              <a:ext uri="{FF2B5EF4-FFF2-40B4-BE49-F238E27FC236}">
                <a16:creationId xmlns:a16="http://schemas.microsoft.com/office/drawing/2014/main" id="{EBCBBF1A-11F7-6A31-83A0-DACFF2272AA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169"/>
          <a:stretch/>
        </p:blipFill>
        <p:spPr>
          <a:xfrm>
            <a:off x="6197252" y="1664952"/>
            <a:ext cx="5631494" cy="40493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603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B9E1A-D280-BB92-8C58-01C75F9E5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506213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Reflexivity and ethics</a:t>
            </a:r>
          </a:p>
        </p:txBody>
      </p:sp>
      <p:pic>
        <p:nvPicPr>
          <p:cNvPr id="7" name="Picture 6" descr="A person holding a phone&#10;&#10;AI-generated content may be incorrect.">
            <a:extLst>
              <a:ext uri="{FF2B5EF4-FFF2-40B4-BE49-F238E27FC236}">
                <a16:creationId xmlns:a16="http://schemas.microsoft.com/office/drawing/2014/main" id="{747719A4-B668-A85B-358F-A96B349804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8" r="-1" b="-1"/>
          <a:stretch/>
        </p:blipFill>
        <p:spPr>
          <a:xfrm>
            <a:off x="363254" y="1717198"/>
            <a:ext cx="5618968" cy="4049326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194E0-33EB-41C5-39CC-AE61F1406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1717198"/>
            <a:ext cx="5864760" cy="4049326"/>
          </a:xfrm>
        </p:spPr>
        <p:txBody>
          <a:bodyPr>
            <a:normAutofit/>
          </a:bodyPr>
          <a:lstStyle/>
          <a:p>
            <a:r>
              <a:rPr lang="en-US" sz="2400" dirty="0"/>
              <a:t>Reflexivity is a key principle in qualitative research</a:t>
            </a:r>
          </a:p>
          <a:p>
            <a:r>
              <a:rPr lang="en-US" sz="2400" dirty="0"/>
              <a:t>Consider the impact of the moderator/s on each focus group</a:t>
            </a:r>
          </a:p>
          <a:p>
            <a:r>
              <a:rPr lang="en-US" sz="2400" dirty="0"/>
              <a:t>Researcher positionality</a:t>
            </a:r>
          </a:p>
          <a:p>
            <a:r>
              <a:rPr lang="en-US" sz="2400" dirty="0"/>
              <a:t>Ethical considerations include consent, confidentiality, anonymity, privacy and right to withdraw</a:t>
            </a:r>
          </a:p>
          <a:p>
            <a:r>
              <a:rPr lang="en-US" sz="2400" dirty="0"/>
              <a:t>Ensure safety and wellbeing of participants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1021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0639-BF4E-F5F2-088D-B63D07CFB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10423"/>
            <a:ext cx="11465492" cy="972992"/>
          </a:xfrm>
        </p:spPr>
        <p:txBody>
          <a:bodyPr anchor="ctr">
            <a:normAutofit/>
          </a:bodyPr>
          <a:lstStyle/>
          <a:p>
            <a:r>
              <a:rPr lang="en-US" dirty="0"/>
              <a:t>Summary</a:t>
            </a:r>
          </a:p>
        </p:txBody>
      </p:sp>
      <p:pic>
        <p:nvPicPr>
          <p:cNvPr id="5" name="Picture 4" descr="A group of people sitting under a table&#10;&#10;AI-generated content may be incorrect.">
            <a:extLst>
              <a:ext uri="{FF2B5EF4-FFF2-40B4-BE49-F238E27FC236}">
                <a16:creationId xmlns:a16="http://schemas.microsoft.com/office/drawing/2014/main" id="{C5C55B68-D368-13AE-52A8-A10FFAB86C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680" b="-2"/>
          <a:stretch/>
        </p:blipFill>
        <p:spPr>
          <a:xfrm>
            <a:off x="363254" y="1621408"/>
            <a:ext cx="5618968" cy="4049326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06069-F672-1DBB-6FAA-FF52DB7CA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1621408"/>
            <a:ext cx="5770630" cy="4049326"/>
          </a:xfrm>
        </p:spPr>
        <p:txBody>
          <a:bodyPr>
            <a:noAutofit/>
          </a:bodyPr>
          <a:lstStyle/>
          <a:p>
            <a:r>
              <a:rPr lang="en-US" sz="2200" dirty="0"/>
              <a:t>Focus groups help us to address a variety of questions and insights in social research</a:t>
            </a:r>
          </a:p>
          <a:p>
            <a:r>
              <a:rPr lang="en-US" sz="2200" dirty="0"/>
              <a:t>E.g. views of marginalized groups, citizens, people’s lived experiences, expert knowledge, community membership, the dynamics of political processes</a:t>
            </a:r>
          </a:p>
          <a:p>
            <a:r>
              <a:rPr lang="en-US" sz="2200" dirty="0"/>
              <a:t>They explore ‘what’ people think and also ‘why’ they think as they do</a:t>
            </a:r>
          </a:p>
          <a:p>
            <a:r>
              <a:rPr lang="en-US" sz="2200" dirty="0"/>
              <a:t>They are flexible in terms of how we design and conduct them (i.e. online or in person)</a:t>
            </a:r>
          </a:p>
        </p:txBody>
      </p:sp>
    </p:spTree>
    <p:extLst>
      <p:ext uri="{BB962C8B-B14F-4D97-AF65-F5344CB8AC3E}">
        <p14:creationId xmlns:p14="http://schemas.microsoft.com/office/powerpoint/2010/main" val="386316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524</Words>
  <Application>Microsoft Office PowerPoint</Application>
  <PresentationFormat>Widescreen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Focus Group - Introduction  </vt:lpstr>
      <vt:lpstr>Introduction</vt:lpstr>
      <vt:lpstr>Designing your focus groups</vt:lpstr>
      <vt:lpstr>Focus group agenda, focusing activities and questions</vt:lpstr>
      <vt:lpstr>Moderating focus groups</vt:lpstr>
      <vt:lpstr>Online focus groups</vt:lpstr>
      <vt:lpstr>Analysing focus group data</vt:lpstr>
      <vt:lpstr>Reflexivity and ethics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36</cp:revision>
  <dcterms:created xsi:type="dcterms:W3CDTF">2020-05-12T14:44:09Z</dcterms:created>
  <dcterms:modified xsi:type="dcterms:W3CDTF">2025-02-18T14:41:38Z</dcterms:modified>
</cp:coreProperties>
</file>